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86" r:id="rId5"/>
    <p:sldId id="273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67" r:id="rId23"/>
    <p:sldId id="282" r:id="rId24"/>
    <p:sldId id="283" r:id="rId25"/>
    <p:sldId id="270" r:id="rId2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94669" autoAdjust="0"/>
  </p:normalViewPr>
  <p:slideViewPr>
    <p:cSldViewPr>
      <p:cViewPr varScale="1">
        <p:scale>
          <a:sx n="116" d="100"/>
          <a:sy n="116" d="100"/>
        </p:scale>
        <p:origin x="-2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바닥글 개체 틀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ko-KR" altLang="en-US" smtClean="0"/>
              <a:t>카드 게임 선행 학습 자료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altLang="ko-KR" dirty="0" smtClean="0"/>
              <a:t>NO. 9</a:t>
            </a:r>
            <a:endParaRPr lang="ko-KR" altLang="en-US" dirty="0"/>
          </a:p>
        </p:txBody>
      </p:sp>
      <p:sp>
        <p:nvSpPr>
          <p:cNvPr id="6" name="제목 개체 틀 1"/>
          <p:cNvSpPr>
            <a:spLocks noGrp="1"/>
          </p:cNvSpPr>
          <p:nvPr>
            <p:ph type="title" hasCustomPrompt="1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연대기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7" name="제목 개체 틀 1"/>
          <p:cNvSpPr txBox="1">
            <a:spLocks/>
          </p:cNvSpPr>
          <p:nvPr userDrawn="1"/>
        </p:nvSpPr>
        <p:spPr>
          <a:xfrm>
            <a:off x="467544" y="32129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ko-KR" altLang="en-US" sz="4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4" descr="C:\Users\PC\Desktop\sfdbawrh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0"/>
          <a:stretch/>
        </p:blipFill>
        <p:spPr bwMode="auto">
          <a:xfrm>
            <a:off x="3347864" y="4797152"/>
            <a:ext cx="2421532" cy="63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360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43608" y="491431"/>
            <a:ext cx="7920880" cy="633313"/>
          </a:xfrm>
        </p:spPr>
        <p:txBody>
          <a:bodyPr>
            <a:normAutofit/>
          </a:bodyPr>
          <a:lstStyle>
            <a:lvl1pPr algn="l">
              <a:defRPr sz="2800" b="1" baseline="0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915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67544" y="20608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미술 연대기 게임</a:t>
            </a:r>
            <a:r>
              <a:rPr lang="en-US" altLang="ko-KR" dirty="0" smtClean="0"/>
              <a:t>(PPT)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spc="-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ko-KR" altLang="en-US" dirty="0" smtClean="0"/>
              <a:t>카드 게임 선행 학습 자료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altLang="ko-KR" smtClean="0"/>
              <a:t>NO. 2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125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5400" kern="1200" spc="-2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qJtwZKtoMI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GTPI7QYni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oDkwWu-KnY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ysCawsYnHU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Yy1pUAiv_aQ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y8G_E6bzR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jYbZ72xEL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0" y="1988840"/>
            <a:ext cx="9144000" cy="792088"/>
          </a:xfrm>
        </p:spPr>
        <p:txBody>
          <a:bodyPr>
            <a:normAutofit/>
          </a:bodyPr>
          <a:lstStyle/>
          <a:p>
            <a:r>
              <a:rPr lang="ko-KR" altLang="en-US" sz="3600" spc="-15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그리스와 </a:t>
            </a:r>
            <a:r>
              <a:rPr lang="ko-KR" altLang="en-US" sz="3600" spc="-15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로마 문화의 부활</a:t>
            </a:r>
            <a:endParaRPr lang="ko-KR" altLang="en-US" sz="66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sp>
        <p:nvSpPr>
          <p:cNvPr id="6" name="제목 1"/>
          <p:cNvSpPr txBox="1">
            <a:spLocks/>
          </p:cNvSpPr>
          <p:nvPr/>
        </p:nvSpPr>
        <p:spPr>
          <a:xfrm>
            <a:off x="0" y="2780928"/>
            <a:ext cx="9144000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5400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6700" b="1" spc="-150" dirty="0" smtClean="0"/>
              <a:t>르네상스  미술</a:t>
            </a:r>
            <a:endParaRPr lang="ko-KR" altLang="en-US" sz="6700" b="1" spc="-15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3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pic>
        <p:nvPicPr>
          <p:cNvPr id="7170" name="Picture 2" descr="D:\Choihaitnim\1. 미술\##2019 교수학습지원자료\보드게임\##카드게임 활동지\작업중\(넘어감)르네상스-가로세로퍼즐\카드게임 추가활동지 샘플_르네상스-가로세로퍼즐_이미지\adfbtgjh4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 bwMode="auto">
          <a:xfrm flipH="1">
            <a:off x="5436096" y="1579699"/>
            <a:ext cx="3707576" cy="527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6866" y="1639860"/>
            <a:ext cx="74455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미켈란젤로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(Michelangelo/1475~1567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르네상스를 대표하는 조각가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건축가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화가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시인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르네상스 고전주의 완성에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기여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내면의 감정을 표출하는 과장된 육체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표현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피에타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(1499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다비드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(1501~1504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>
              <a:lnSpc>
                <a:spcPts val="3200"/>
              </a:lnSpc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최후의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심판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(1541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  <p:sp>
        <p:nvSpPr>
          <p:cNvPr id="5" name="모서리가 둥근 직사각형 4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7596336" y="188640"/>
            <a:ext cx="128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spc="-150" dirty="0">
                <a:solidFill>
                  <a:srgbClr val="FF3300"/>
                </a:solidFill>
              </a:rPr>
              <a:t>미켈란젤로와 레오나르도 다빈치</a:t>
            </a:r>
            <a:r>
              <a:rPr lang="en-US" altLang="ko-KR" sz="900" b="1" spc="-150" dirty="0">
                <a:solidFill>
                  <a:srgbClr val="FF3300"/>
                </a:solidFill>
              </a:rPr>
              <a:t>, </a:t>
            </a:r>
            <a:r>
              <a:rPr lang="ko-KR" altLang="en-US" sz="900" b="1" spc="-150" dirty="0">
                <a:solidFill>
                  <a:srgbClr val="FF3300"/>
                </a:solidFill>
              </a:rPr>
              <a:t>그 둘의 경쟁</a:t>
            </a:r>
          </a:p>
        </p:txBody>
      </p:sp>
      <p:pic>
        <p:nvPicPr>
          <p:cNvPr id="7" name="그림 6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>
                <a:solidFill>
                  <a:schemeClr val="accent6">
                    <a:lumMod val="50000"/>
                  </a:schemeClr>
                </a:solidFill>
              </a:rPr>
              <a:t>피에타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(1499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194" name="Picture 2" descr="D:\Choihaitnim\1. 미술\##2019 교수학습지원자료\보드게임\##카드게임 PPT\6. 르네상스 미술\6. 르네상스 미술_이미지\Michelangelo's_Pieta_5450_cut_ou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9" y="2151094"/>
            <a:ext cx="472514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27984" y="2636912"/>
            <a:ext cx="4320480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피에타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이탈리아어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‘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자비를 베푸소서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’</a:t>
            </a: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십자가에서 내려진 예수를 안고 슬피 우는 성모 마리아의 모습을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묘사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고전적인 아름다움을 강조한 르네상스의 이상과 자연주의가 균형을 이루는 작품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2118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>
                <a:solidFill>
                  <a:schemeClr val="accent6">
                    <a:lumMod val="50000"/>
                  </a:schemeClr>
                </a:solidFill>
              </a:rPr>
              <a:t>다비드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(1501~1504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거인 골리앗을 공격하려는 젊은 다윗 묘사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과장된 신체의 미 표현</a:t>
            </a:r>
            <a:endParaRPr lang="en-US" altLang="ko-KR" sz="2000" spc="-100" dirty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9219" name="Picture 3" descr="D:\Choihaitnim\1. 미술\##2019 교수학습지원자료\보드게임\##카드게임 PPT\6. 르네상스 미술\6. 르네상스 미술_이미지\michelangelo-david-1504-trivium-art-histor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24"/>
          <a:stretch/>
        </p:blipFill>
        <p:spPr bwMode="auto">
          <a:xfrm>
            <a:off x="4866456" y="131819"/>
            <a:ext cx="3665984" cy="67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2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Choihaitnim\1. 미술\##2019 교수학습지원자료\보드게임\##카드게임 활동지\작업중\(넘어감)르네상스-가로세로퍼즐\카드게임 추가활동지 샘플_르네상스-가로세로퍼즐_이미지\dsfhntyktuk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31"/>
          <a:stretch/>
        </p:blipFill>
        <p:spPr bwMode="auto">
          <a:xfrm flipH="1">
            <a:off x="5652120" y="2463125"/>
            <a:ext cx="3491880" cy="4422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2872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>
                <a:solidFill>
                  <a:schemeClr val="accent6">
                    <a:lumMod val="50000"/>
                  </a:schemeClr>
                </a:solidFill>
              </a:rPr>
              <a:t>라파엘로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ko-KR" sz="2200" b="1" spc="-100" dirty="0" err="1">
                <a:solidFill>
                  <a:schemeClr val="accent6">
                    <a:lumMod val="50000"/>
                  </a:schemeClr>
                </a:solidFill>
              </a:rPr>
              <a:t>Raffaello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/1483~1520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다빈치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미켈란젤로와 함께 르네상스 고전적 예술 완성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선의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율동적 조화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인물 태도의 고요함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>
              <a:lnSpc>
                <a:spcPts val="3200"/>
              </a:lnSpc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용모의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청순함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독자적 표현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내면의 감정을 표출하는 과장된 육체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표현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아테네 학당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(1509~1511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</a:p>
          <a:p>
            <a:pPr marL="176213">
              <a:lnSpc>
                <a:spcPts val="3200"/>
              </a:lnSpc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초원의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성모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(1505~1506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  <p:sp>
        <p:nvSpPr>
          <p:cNvPr id="5" name="모서리가 둥근 직사각형 4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7596336" y="188640"/>
            <a:ext cx="128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spc="-150" dirty="0">
                <a:solidFill>
                  <a:srgbClr val="FF3300"/>
                </a:solidFill>
              </a:rPr>
              <a:t>미술가 </a:t>
            </a:r>
            <a:r>
              <a:rPr lang="ko-KR" altLang="en-US" sz="900" b="1" spc="-150" dirty="0" err="1">
                <a:solidFill>
                  <a:srgbClr val="FF3300"/>
                </a:solidFill>
              </a:rPr>
              <a:t>라파엘로</a:t>
            </a:r>
            <a:r>
              <a:rPr lang="ko-KR" altLang="en-US" sz="900" b="1" spc="-150" dirty="0">
                <a:solidFill>
                  <a:srgbClr val="FF3300"/>
                </a:solidFill>
              </a:rPr>
              <a:t> </a:t>
            </a:r>
            <a:endParaRPr lang="en-US" altLang="ko-KR" sz="900" b="1" spc="-150" dirty="0" smtClean="0">
              <a:solidFill>
                <a:srgbClr val="FF3300"/>
              </a:solidFill>
            </a:endParaRPr>
          </a:p>
          <a:p>
            <a:r>
              <a:rPr lang="en-US" altLang="ko-KR" sz="900" b="1" dirty="0" smtClean="0">
                <a:solidFill>
                  <a:srgbClr val="FF3300"/>
                </a:solidFill>
              </a:rPr>
              <a:t>- </a:t>
            </a:r>
            <a:r>
              <a:rPr lang="en-US" altLang="ko-KR" sz="900" b="1" dirty="0">
                <a:solidFill>
                  <a:srgbClr val="FF3300"/>
                </a:solidFill>
              </a:rPr>
              <a:t>artist Raphael</a:t>
            </a:r>
            <a:endParaRPr lang="ko-KR" altLang="en-US" sz="900" b="1" dirty="0">
              <a:solidFill>
                <a:srgbClr val="FF3300"/>
              </a:solidFill>
            </a:endParaRPr>
          </a:p>
        </p:txBody>
      </p:sp>
      <p:pic>
        <p:nvPicPr>
          <p:cNvPr id="7" name="그림 6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8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아테네 학당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(1509~1511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2204864"/>
            <a:ext cx="2448272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바티칸 사도 궁전 내 서명의 방에 그린 프레스코화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방의 네 벽면에 철학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신학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법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예술을 주제로 벽화 제작 → 그 중 아테네 학당은 철학을 주제로 함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</p:txBody>
      </p:sp>
      <p:pic>
        <p:nvPicPr>
          <p:cNvPr id="11266" name="Picture 2" descr="D:\Choihaitnim\1. 미술\##2019 교수학습지원자료\보드게임\##카드게임 활동지\작업중\(넘어감)르네상스-가로세로퍼즐\카드게임 추가활동지 샘플_르네상스-가로세로퍼즐_이미지\1280px-_The_School_of_Athens__by_Raffaello_Sanzio_da_Urbi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69902"/>
            <a:ext cx="4600078" cy="356865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2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초원의 성모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(1505~1506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2204864"/>
            <a:ext cx="3672408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성모 마리아와 아기 예수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세례자 요한을 표현한 작품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안정적인 느낌의 삼각형 구도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대기 원근법으로 풍경이 멀어지는 효과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12290" name="Picture 2" descr="D:\Choihaitnim\1. 미술\##2019 교수학습지원자료\보드게임\##카드게임 활동지\작업중\(넘어감)르네상스-가로세로퍼즐\카드게임 추가활동지 샘플_르네상스-가로세로퍼즐_이미지\1200px-Raphael_-_Madonna_in_the_Meadow_-_Google_Art_Proje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66" y="2269900"/>
            <a:ext cx="3168352" cy="4058109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95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>
                <a:solidFill>
                  <a:schemeClr val="accent6">
                    <a:lumMod val="50000"/>
                  </a:schemeClr>
                </a:solidFill>
              </a:rPr>
              <a:t>반에이크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(Jan van Eyck/1390~1441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초기 북유럽 르네상스 미술에 큰 영향을 줌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유화 기법을 사용한 최초의 화가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내면의 감정을 표출하는 과장된 육체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표현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겐트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제단화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(1432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9388">
              <a:lnSpc>
                <a:spcPts val="3200"/>
              </a:lnSpc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아르놀피니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부부의 초상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(1434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  <p:pic>
        <p:nvPicPr>
          <p:cNvPr id="1026" name="Picture 2" descr="D:\Choihaitnim\1. 미술\##2019 교수학습지원자료\보드게임\##카드게임 PPT\6. 르네상스 미술\6. 르네상스 미술_이미지\adfbw4t13r2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050" y="1916832"/>
            <a:ext cx="3600450" cy="50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>
                <a:solidFill>
                  <a:schemeClr val="accent6">
                    <a:lumMod val="50000"/>
                  </a:schemeClr>
                </a:solidFill>
              </a:rPr>
              <a:t>겐트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제단화 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&lt;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어린 양에 대한 경배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&gt;(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1432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0152" y="2492896"/>
            <a:ext cx="2808312" cy="2872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중세와 르네상스 사이 과도기에 제작된 작품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총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12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개의 패널로 구성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100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여명의 인물과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50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여 가지의 식물을 사실적으로 묘사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공기 원근법으로 풍경 표현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2050" name="Picture 2" descr="D:\Choihaitnim\1. 미술\##2019 교수학습지원자료\보드게임\##카드게임 PPT\6. 르네상스 미술\6. 르네상스 미술_이미지\adbsdbrw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48880"/>
            <a:ext cx="5209572" cy="3837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6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>
                <a:solidFill>
                  <a:schemeClr val="accent6">
                    <a:lumMod val="50000"/>
                  </a:schemeClr>
                </a:solidFill>
              </a:rPr>
              <a:t>아르놀피니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 부부의 초상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(1434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5996" y="2140595"/>
            <a:ext cx="3708412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아르놀피니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부부의 결혼 성립을 기록하기 위한 그림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인물 및 다양한 사물에서 상징적인 의미 발견 가능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3075" name="Picture 3" descr="D:\Choihaitnim\1. 미술\##2019 교수학습지원자료\보드게임\##카드게임 PPT\6. 르네상스 미술\6. 르네상스 미술_이미지\748px-Van_Eyck_-_Arnolfini_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00" y="2204864"/>
            <a:ext cx="3134777" cy="429146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8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>
            <a:hlinkClick r:id="rId3"/>
          </p:cNvPr>
          <p:cNvSpPr txBox="1"/>
          <p:nvPr/>
        </p:nvSpPr>
        <p:spPr>
          <a:xfrm>
            <a:off x="7596336" y="159023"/>
            <a:ext cx="1285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spc="-150" dirty="0">
                <a:solidFill>
                  <a:srgbClr val="FF3300"/>
                </a:solidFill>
              </a:rPr>
              <a:t>얀 반 </a:t>
            </a:r>
            <a:r>
              <a:rPr lang="ko-KR" altLang="en-US" sz="1200" b="1" spc="-150" dirty="0" err="1">
                <a:solidFill>
                  <a:srgbClr val="FF3300"/>
                </a:solidFill>
              </a:rPr>
              <a:t>에이크</a:t>
            </a:r>
            <a:r>
              <a:rPr lang="ko-KR" altLang="en-US" sz="1200" b="1" spc="-150" dirty="0">
                <a:solidFill>
                  <a:srgbClr val="FF3300"/>
                </a:solidFill>
              </a:rPr>
              <a:t> </a:t>
            </a:r>
            <a:r>
              <a:rPr lang="en-US" altLang="ko-KR" sz="1200" b="1" spc="-150" dirty="0">
                <a:solidFill>
                  <a:srgbClr val="FF3300"/>
                </a:solidFill>
              </a:rPr>
              <a:t>_ </a:t>
            </a:r>
            <a:endParaRPr lang="en-US" altLang="ko-KR" sz="1200" b="1" spc="-150" dirty="0" smtClean="0">
              <a:solidFill>
                <a:srgbClr val="FF3300"/>
              </a:solidFill>
            </a:endParaRPr>
          </a:p>
          <a:p>
            <a:r>
              <a:rPr lang="ko-KR" altLang="en-US" sz="1200" b="1" spc="-150" dirty="0" err="1" smtClean="0">
                <a:solidFill>
                  <a:srgbClr val="FF3300"/>
                </a:solidFill>
              </a:rPr>
              <a:t>아르놀피니</a:t>
            </a:r>
            <a:r>
              <a:rPr lang="ko-KR" altLang="en-US" sz="1200" b="1" spc="-150" dirty="0" smtClean="0">
                <a:solidFill>
                  <a:srgbClr val="FF3300"/>
                </a:solidFill>
              </a:rPr>
              <a:t> </a:t>
            </a:r>
            <a:r>
              <a:rPr lang="ko-KR" altLang="en-US" sz="1200" b="1" spc="-150" dirty="0">
                <a:solidFill>
                  <a:srgbClr val="FF3300"/>
                </a:solidFill>
              </a:rPr>
              <a:t>부부</a:t>
            </a:r>
          </a:p>
        </p:txBody>
      </p:sp>
      <p:pic>
        <p:nvPicPr>
          <p:cNvPr id="13" name="그림 12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76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92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err="1">
                <a:solidFill>
                  <a:schemeClr val="accent6">
                    <a:lumMod val="50000"/>
                  </a:schemeClr>
                </a:solidFill>
              </a:rPr>
              <a:t>뒤러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</a:t>
            </a:r>
            <a:r>
              <a:rPr lang="en-US" altLang="ko-KR" sz="2200" b="1" spc="-100" dirty="0" err="1">
                <a:solidFill>
                  <a:schemeClr val="accent6">
                    <a:lumMod val="50000"/>
                  </a:schemeClr>
                </a:solidFill>
              </a:rPr>
              <a:t>Dürer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/1483~1520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4098" name="Picture 2" descr="D:\Choihaitnim\1. 미술\##2019 교수학습지원자료\보드게임\##카드게임 PPT\6. 르네상스 미술\6. 르네상스 미술_이미지\sd3qrf2e1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" b="8198"/>
          <a:stretch/>
        </p:blipFill>
        <p:spPr bwMode="auto">
          <a:xfrm>
            <a:off x="0" y="2338586"/>
            <a:ext cx="3655932" cy="451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27784" y="2190923"/>
            <a:ext cx="540060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북유럽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르네상스 대표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작가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모든 재료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수단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장르에서 역량을 선보임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독자적인 형식의 자화상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자신의 사회적 지위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부와 명성을 드러내는 수단으로 사용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28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세의 자화상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(1500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멜랑콜리아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(1514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</p:spTree>
    <p:extLst>
      <p:ext uri="{BB962C8B-B14F-4D97-AF65-F5344CB8AC3E}">
        <p14:creationId xmlns:p14="http://schemas.microsoft.com/office/powerpoint/2010/main" val="3057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03648" y="491431"/>
            <a:ext cx="7560840" cy="633313"/>
          </a:xfrm>
        </p:spPr>
        <p:txBody>
          <a:bodyPr/>
          <a:lstStyle/>
          <a:p>
            <a:r>
              <a:rPr lang="ko-KR" altLang="en-US" dirty="0" smtClean="0"/>
              <a:t>차례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556792"/>
            <a:ext cx="4824536" cy="42062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600"/>
              </a:lnSpc>
            </a:pPr>
            <a:r>
              <a:rPr lang="en-US" altLang="ko-KR" sz="2400" b="1" spc="-100" dirty="0"/>
              <a:t>1. </a:t>
            </a:r>
            <a:r>
              <a:rPr lang="ko-KR" altLang="en-US" sz="2400" b="1" spc="-100" dirty="0" smtClean="0"/>
              <a:t>르네상스 미술의 </a:t>
            </a:r>
            <a:r>
              <a:rPr lang="ko-KR" altLang="en-US" sz="2400" b="1" spc="-100" dirty="0"/>
              <a:t>특징</a:t>
            </a:r>
          </a:p>
          <a:p>
            <a:pPr>
              <a:lnSpc>
                <a:spcPts val="4600"/>
              </a:lnSpc>
            </a:pPr>
            <a:r>
              <a:rPr lang="en-US" altLang="ko-KR" sz="2400" b="1" spc="-100" dirty="0"/>
              <a:t>2. </a:t>
            </a:r>
            <a:r>
              <a:rPr lang="ko-KR" altLang="en-US" sz="2400" b="1" spc="-100" dirty="0"/>
              <a:t>대표적인 </a:t>
            </a:r>
            <a:r>
              <a:rPr lang="ko-KR" altLang="en-US" sz="2400" b="1" spc="-100" dirty="0" smtClean="0"/>
              <a:t>작가와 작품</a:t>
            </a:r>
            <a:endParaRPr lang="ko-KR" altLang="en-US" sz="2400" b="1" spc="-100" dirty="0"/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보티첼리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프리마베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라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미켈란젤로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피에타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다비드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라파엘로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아테네 학당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초원의 성모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반에이크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아르놀피니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부부의 초상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628650" indent="-184150">
              <a:lnSpc>
                <a:spcPts val="3800"/>
              </a:lnSpc>
              <a:buFontTx/>
              <a:buChar char="-"/>
            </a:pP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뒤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러</a:t>
            </a: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28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세의 자화상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lvl="0">
              <a:lnSpc>
                <a:spcPts val="4600"/>
              </a:lnSpc>
            </a:pPr>
            <a:r>
              <a:rPr lang="en-US" altLang="ko-KR" sz="2400" b="1" spc="-100" dirty="0" smtClean="0">
                <a:solidFill>
                  <a:prstClr val="black"/>
                </a:solidFill>
              </a:rPr>
              <a:t>3</a:t>
            </a:r>
            <a:r>
              <a:rPr lang="en-US" altLang="ko-KR" sz="2400" b="1" spc="-100" dirty="0">
                <a:solidFill>
                  <a:prstClr val="black"/>
                </a:solidFill>
              </a:rPr>
              <a:t>. </a:t>
            </a:r>
            <a:r>
              <a:rPr lang="ko-KR" altLang="en-US" sz="2400" b="1" spc="-100" dirty="0">
                <a:solidFill>
                  <a:prstClr val="black"/>
                </a:solidFill>
              </a:rPr>
              <a:t>자투리 퀴즈</a:t>
            </a:r>
          </a:p>
        </p:txBody>
      </p:sp>
    </p:spTree>
    <p:extLst>
      <p:ext uri="{BB962C8B-B14F-4D97-AF65-F5344CB8AC3E}">
        <p14:creationId xmlns:p14="http://schemas.microsoft.com/office/powerpoint/2010/main" val="68722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28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세의 자화상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(1500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2204864"/>
            <a:ext cx="446449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강한 자의식을 바탕으로 독자적인 스타일의 자화상 제작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자신의 모습을 화려하고 우아하게 묘사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모피를 덧댄 코트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잘 다듬어진 머리와 수염 표현으로 자신을 부유한 귀족으로 표현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5122" name="Picture 2" descr="D:\Choihaitnim\1. 미술\##2019 교수학습지원자료\보드게임\##카드게임 PPT\6. 르네상스 미술\6. 르네상스 미술_이미지\800px-Albrecht_Dürer_-_1500_self-portrait_(High_resolution_and_detail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866" y="2204864"/>
            <a:ext cx="2866866" cy="396344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7596336" y="188640"/>
            <a:ext cx="1285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spc="-150" dirty="0" err="1">
                <a:solidFill>
                  <a:srgbClr val="FF3300"/>
                </a:solidFill>
              </a:rPr>
              <a:t>알브레히트</a:t>
            </a:r>
            <a:r>
              <a:rPr lang="ko-KR" altLang="en-US" sz="1200" b="1" spc="-150" dirty="0">
                <a:solidFill>
                  <a:srgbClr val="FF3300"/>
                </a:solidFill>
              </a:rPr>
              <a:t> </a:t>
            </a:r>
            <a:r>
              <a:rPr lang="ko-KR" altLang="en-US" sz="1200" b="1" spc="-150" dirty="0" err="1">
                <a:solidFill>
                  <a:srgbClr val="FF3300"/>
                </a:solidFill>
              </a:rPr>
              <a:t>뒤러</a:t>
            </a:r>
            <a:r>
              <a:rPr lang="en-US" altLang="ko-KR" sz="1200" b="1" spc="-150" dirty="0">
                <a:solidFill>
                  <a:srgbClr val="FF3300"/>
                </a:solidFill>
              </a:rPr>
              <a:t>_</a:t>
            </a:r>
            <a:r>
              <a:rPr lang="ko-KR" altLang="en-US" sz="1200" b="1" spc="-150" dirty="0">
                <a:solidFill>
                  <a:srgbClr val="FF3300"/>
                </a:solidFill>
              </a:rPr>
              <a:t>자화상</a:t>
            </a:r>
          </a:p>
        </p:txBody>
      </p:sp>
      <p:pic>
        <p:nvPicPr>
          <p:cNvPr id="9" name="그림 8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>
                <a:solidFill>
                  <a:schemeClr val="accent6">
                    <a:lumMod val="50000"/>
                  </a:schemeClr>
                </a:solidFill>
              </a:rPr>
              <a:t>멜랑콜리아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(1514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2262931"/>
            <a:ext cx="4104456" cy="41036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중세에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“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태만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음울함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졸음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”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 부정적 함의를 지녔던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멜랑콜리가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르네상스에 이르러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“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지적인 관조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지성과 사색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”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등의 의미를 지니게 됨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고대 그리스 의학의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사성론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*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과 관련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→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혈액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담즙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점액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흑담즙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중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흑담즙이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많으면 우울질의 인간이 됨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창조적 활동의 첫 번째 단계가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‘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우울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’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의 단계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→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우울질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인간이 창조적임을 나타냄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.</a:t>
            </a: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6147" name="Picture 3" descr="D:\Choihaitnim\1. 미술\##2019 교수학습지원자료\보드게임\##카드게임 PPT\6. 르네상스 미술\6. 르네상스 미술_이미지\Dürer_Melancholia_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2276872"/>
            <a:ext cx="3096345" cy="393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013526" cy="29751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1. 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르네상스 미술의 특징과 거리가 먼 것은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인간 중심의 정신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 smtClean="0"/>
              <a:t>고전주의 양식 활용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색채의 순간적 인상 포착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/>
              <a:t> 고대 그리스</a:t>
            </a:r>
            <a:r>
              <a:rPr lang="en-US" altLang="ko-KR" sz="2400" b="1" spc="-150" dirty="0"/>
              <a:t>·</a:t>
            </a:r>
            <a:r>
              <a:rPr lang="ko-KR" altLang="en-US" sz="2400" b="1" spc="-150" dirty="0"/>
              <a:t>로마 문화의 </a:t>
            </a:r>
            <a:r>
              <a:rPr lang="ko-KR" altLang="en-US" sz="2400" b="1" spc="-150" dirty="0" smtClean="0"/>
              <a:t>부활</a:t>
            </a:r>
            <a:endParaRPr lang="en-US" altLang="ko-KR" sz="2400" b="1" spc="-150" dirty="0"/>
          </a:p>
        </p:txBody>
      </p:sp>
      <p:sp>
        <p:nvSpPr>
          <p:cNvPr id="2" name="오른쪽 화살표 1"/>
          <p:cNvSpPr/>
          <p:nvPr/>
        </p:nvSpPr>
        <p:spPr>
          <a:xfrm>
            <a:off x="827584" y="3645024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01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3. </a:t>
            </a:r>
            <a:r>
              <a:rPr lang="ko-KR" altLang="en-US" dirty="0"/>
              <a:t>자투리 퀴즈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7013526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113" indent="-265113"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암굴의 성모</a:t>
            </a:r>
            <a:r>
              <a:rPr lang="en-US" altLang="ko-KR" sz="2400" b="1" spc="-25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모나리자 등의 작품을 </a:t>
            </a:r>
            <a:r>
              <a:rPr lang="ko-KR" altLang="en-US" sz="2400" b="1" spc="-250" dirty="0" smtClean="0">
                <a:solidFill>
                  <a:schemeClr val="accent6">
                    <a:lumMod val="50000"/>
                  </a:schemeClr>
                </a:solidFill>
              </a:rPr>
              <a:t>남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긴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ko-KR" altLang="en-US" sz="2400" b="1" spc="-250" dirty="0" smtClean="0">
                <a:solidFill>
                  <a:schemeClr val="accent6">
                    <a:lumMod val="50000"/>
                  </a:schemeClr>
                </a:solidFill>
              </a:rPr>
              <a:t>르네상스 대표 작가는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</a:t>
            </a:r>
            <a:r>
              <a:rPr lang="ko-KR" altLang="en-US" sz="2400" b="1" spc="-150" dirty="0" err="1" smtClean="0"/>
              <a:t>반에이크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 err="1" smtClean="0"/>
              <a:t>라파엘로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미켈란젤로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/>
              <a:t> </a:t>
            </a:r>
            <a:r>
              <a:rPr lang="ko-KR" altLang="en-US" sz="2400" b="1" spc="-150" dirty="0" smtClean="0"/>
              <a:t>레오나르도 다빈치</a:t>
            </a:r>
            <a:endParaRPr lang="en-US" altLang="ko-KR" sz="2400" b="1" spc="-150" dirty="0"/>
          </a:p>
        </p:txBody>
      </p:sp>
      <p:sp>
        <p:nvSpPr>
          <p:cNvPr id="5" name="오른쪽 화살표 4"/>
          <p:cNvSpPr/>
          <p:nvPr/>
        </p:nvSpPr>
        <p:spPr>
          <a:xfrm>
            <a:off x="827584" y="4581128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914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3. </a:t>
            </a:r>
            <a:r>
              <a:rPr lang="ko-KR" altLang="en-US"/>
              <a:t>자투리 퀴즈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6866" y="1639860"/>
            <a:ext cx="6725494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5113" indent="-265113">
              <a:lnSpc>
                <a:spcPts val="3200"/>
              </a:lnSpc>
            </a:pP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3. </a:t>
            </a:r>
            <a:r>
              <a:rPr lang="ko-KR" altLang="en-US" sz="2400" b="1" spc="-250" dirty="0" err="1">
                <a:solidFill>
                  <a:schemeClr val="accent6">
                    <a:lumMod val="50000"/>
                  </a:schemeClr>
                </a:solidFill>
              </a:rPr>
              <a:t>공기층이나</a:t>
            </a:r>
            <a:r>
              <a:rPr lang="ko-KR" altLang="en-US" sz="2400" b="1" spc="-250" dirty="0">
                <a:solidFill>
                  <a:schemeClr val="accent6">
                    <a:lumMod val="50000"/>
                  </a:schemeClr>
                </a:solidFill>
              </a:rPr>
              <a:t> 빛의 작용으로 생기는 대상의 색채 및 윤곽의 변화를 포착하여 거리감을 표현하는 기법은</a:t>
            </a:r>
            <a:r>
              <a:rPr lang="en-US" altLang="ko-KR" sz="2400" b="1" spc="-25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ts val="3200"/>
              </a:lnSpc>
            </a:pPr>
            <a:endParaRPr lang="en-US" altLang="ko-KR" sz="2200" b="1" spc="-25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선 원근법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대기 원근법</a:t>
            </a:r>
            <a:endParaRPr lang="en-US" altLang="ko-KR" sz="2400" b="1" spc="-150" dirty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ko-KR" altLang="en-US" sz="2400" b="1" spc="-150" dirty="0" smtClean="0"/>
              <a:t> 왜곡 원근법</a:t>
            </a:r>
            <a:endParaRPr lang="en-US" altLang="ko-KR" sz="2400" b="1" spc="-150" dirty="0" smtClean="0"/>
          </a:p>
          <a:p>
            <a:pPr marL="266700" indent="180975">
              <a:lnSpc>
                <a:spcPts val="4200"/>
              </a:lnSpc>
              <a:buFont typeface="+mj-lt"/>
              <a:buAutoNum type="alphaLcPeriod"/>
            </a:pPr>
            <a:r>
              <a:rPr lang="en-US" altLang="ko-KR" sz="2400" b="1" spc="-150" dirty="0" smtClean="0"/>
              <a:t> </a:t>
            </a:r>
            <a:r>
              <a:rPr lang="ko-KR" altLang="en-US" sz="2400" b="1" spc="-150" dirty="0" smtClean="0"/>
              <a:t>투시 원근법</a:t>
            </a:r>
            <a:endParaRPr lang="en-US" altLang="ko-KR" sz="2400" b="1" spc="-150" dirty="0" smtClean="0"/>
          </a:p>
        </p:txBody>
      </p:sp>
      <p:sp>
        <p:nvSpPr>
          <p:cNvPr id="5" name="오른쪽 화살표 4"/>
          <p:cNvSpPr/>
          <p:nvPr/>
        </p:nvSpPr>
        <p:spPr>
          <a:xfrm>
            <a:off x="827584" y="3501008"/>
            <a:ext cx="403298" cy="3600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414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/>
          <p:cNvSpPr txBox="1">
            <a:spLocks/>
          </p:cNvSpPr>
          <p:nvPr/>
        </p:nvSpPr>
        <p:spPr>
          <a:xfrm>
            <a:off x="971600" y="2862064"/>
            <a:ext cx="7200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800" b="1" kern="1200" spc="-2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5400" b="0" dirty="0" smtClean="0"/>
              <a:t>끝</a:t>
            </a:r>
            <a:endParaRPr lang="ko-KR" altLang="en-US" sz="5400" b="0" dirty="0"/>
          </a:p>
        </p:txBody>
      </p:sp>
    </p:spTree>
    <p:extLst>
      <p:ext uri="{BB962C8B-B14F-4D97-AF65-F5344CB8AC3E}">
        <p14:creationId xmlns:p14="http://schemas.microsoft.com/office/powerpoint/2010/main" val="172286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직사각형 8">
            <a:hlinkClick r:id="rId2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hlinkClick r:id="rId2"/>
          </p:cNvPr>
          <p:cNvSpPr txBox="1"/>
          <p:nvPr/>
        </p:nvSpPr>
        <p:spPr>
          <a:xfrm>
            <a:off x="7596336" y="210126"/>
            <a:ext cx="1357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spc="-150" dirty="0">
                <a:solidFill>
                  <a:srgbClr val="FF3300"/>
                </a:solidFill>
              </a:rPr>
              <a:t>서양미술사 </a:t>
            </a:r>
            <a:r>
              <a:rPr lang="en-US" altLang="ko-KR" sz="900" b="1" spc="-150" dirty="0">
                <a:solidFill>
                  <a:srgbClr val="FF3300"/>
                </a:solidFill>
              </a:rPr>
              <a:t>20</a:t>
            </a:r>
            <a:r>
              <a:rPr lang="ko-KR" altLang="en-US" sz="900" b="1" spc="-150" dirty="0">
                <a:solidFill>
                  <a:srgbClr val="FF3300"/>
                </a:solidFill>
              </a:rPr>
              <a:t>만년 파헤치기 </a:t>
            </a:r>
            <a:r>
              <a:rPr lang="en-US" altLang="ko-KR" sz="900" b="1" spc="-150" dirty="0">
                <a:solidFill>
                  <a:srgbClr val="FF3300"/>
                </a:solidFill>
              </a:rPr>
              <a:t>6</a:t>
            </a:r>
            <a:r>
              <a:rPr lang="ko-KR" altLang="en-US" sz="900" b="1" spc="-150" dirty="0">
                <a:solidFill>
                  <a:srgbClr val="FF3300"/>
                </a:solidFill>
              </a:rPr>
              <a:t>편 </a:t>
            </a:r>
            <a:r>
              <a:rPr lang="en-US" altLang="ko-KR" sz="900" b="1" spc="-150" dirty="0">
                <a:solidFill>
                  <a:srgbClr val="FF3300"/>
                </a:solidFill>
              </a:rPr>
              <a:t>- </a:t>
            </a:r>
            <a:r>
              <a:rPr lang="ko-KR" altLang="en-US" sz="900" b="1" spc="-150" dirty="0">
                <a:solidFill>
                  <a:srgbClr val="FF3300"/>
                </a:solidFill>
              </a:rPr>
              <a:t>르네상스 미술</a:t>
            </a:r>
          </a:p>
        </p:txBody>
      </p:sp>
      <p:pic>
        <p:nvPicPr>
          <p:cNvPr id="11" name="그림 10" descr="youtube.png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  <p:sp>
        <p:nvSpPr>
          <p:cNvPr id="17" name="제목 1"/>
          <p:cNvSpPr>
            <a:spLocks noGrp="1"/>
          </p:cNvSpPr>
          <p:nvPr>
            <p:ph type="ctrTitle"/>
          </p:nvPr>
        </p:nvSpPr>
        <p:spPr>
          <a:xfrm>
            <a:off x="971600" y="491431"/>
            <a:ext cx="6480720" cy="633313"/>
          </a:xfrm>
        </p:spPr>
        <p:txBody>
          <a:bodyPr/>
          <a:lstStyle/>
          <a:p>
            <a:r>
              <a:rPr lang="en-US" altLang="ko-KR" spc="-100" dirty="0" smtClean="0"/>
              <a:t>1. </a:t>
            </a:r>
            <a:r>
              <a:rPr lang="ko-KR" altLang="en-US" spc="-100" dirty="0" smtClean="0"/>
              <a:t>르네상스 미술의 특징</a:t>
            </a:r>
            <a:endParaRPr lang="ko-KR" altLang="en-US" spc="-100" dirty="0"/>
          </a:p>
        </p:txBody>
      </p:sp>
      <p:sp>
        <p:nvSpPr>
          <p:cNvPr id="18" name="TextBox 17"/>
          <p:cNvSpPr txBox="1"/>
          <p:nvPr/>
        </p:nvSpPr>
        <p:spPr>
          <a:xfrm>
            <a:off x="1086866" y="1639860"/>
            <a:ext cx="5470130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/>
              <a:t>발생 시기</a:t>
            </a:r>
            <a:r>
              <a:rPr lang="en-US" altLang="ko-KR" sz="2000" spc="-100" dirty="0" smtClean="0"/>
              <a:t>:  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1400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~1600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년대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6866" y="2169244"/>
            <a:ext cx="6941518" cy="32829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 smtClean="0"/>
              <a:t>특징   </a:t>
            </a:r>
            <a:endParaRPr lang="en-US" altLang="ko-KR" sz="2000" spc="-100" dirty="0"/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발생 배경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무역과 상공업 통한 근대 도시 발달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50850">
              <a:lnSpc>
                <a:spcPts val="3200"/>
              </a:lnSpc>
            </a:pP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→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시민 의식 </a:t>
            </a:r>
            <a:r>
              <a:rPr lang="ko-KR" altLang="en-US" sz="2000" b="1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성장</a:t>
            </a:r>
            <a:endParaRPr lang="en-US" altLang="ko-KR" sz="2000" b="1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고대 그리스</a:t>
            </a:r>
            <a:r>
              <a:rPr lang="en-US" altLang="ko-KR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·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로마 문화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의 재인식과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재수용</a:t>
            </a:r>
            <a:endParaRPr lang="en-US" altLang="ko-KR" sz="2000" b="1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고전주의 양식 활용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인간 중심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의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정신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자연의 재발견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관찰 바탕으로 한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객관적 사실주의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추구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447675" indent="-180975">
              <a:lnSpc>
                <a:spcPts val="3200"/>
              </a:lnSpc>
              <a:buFontTx/>
              <a:buChar char="-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개인의 창조성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중시</a:t>
            </a:r>
            <a:endParaRPr lang="ko-KR" altLang="en-US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0671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 smtClean="0">
                <a:solidFill>
                  <a:schemeClr val="accent6">
                    <a:lumMod val="50000"/>
                  </a:schemeClr>
                </a:solidFill>
              </a:rPr>
              <a:t>보티첼리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(Botticelli/1445~1510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이탈리아 초기 르네상스 시대 대표 화가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주로 </a:t>
            </a:r>
            <a:r>
              <a:rPr lang="ko-KR" altLang="en-US" sz="2000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메디치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가문의 의뢰를 받아 작품 제작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환상적 풍경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과 </a:t>
            </a:r>
            <a:r>
              <a:rPr lang="ko-KR" altLang="en-US" sz="2000" b="1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생기 넘치는 인물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조화롭게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구성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동방 박사의 경배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(1475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프리마베라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>
              <a:lnSpc>
                <a:spcPts val="3200"/>
              </a:lnSpc>
            </a:pP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1477~1482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비너스의 탄생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(1485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년경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  <p:pic>
        <p:nvPicPr>
          <p:cNvPr id="3074" name="Picture 2" descr="D:\Choihaitnim\1. 미술\##2019 교수학습지원자료\보드게임\##카드게임 활동지\작업중\(넘어감)르네상스-가로세로퍼즐\카드게임 추가활동지 샘플_르네상스-가로세로퍼즐_이미지\sdbg3g23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/>
          <a:stretch/>
        </p:blipFill>
        <p:spPr bwMode="auto">
          <a:xfrm>
            <a:off x="6303331" y="3212975"/>
            <a:ext cx="2840669" cy="3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>
            <a:hlinkClick r:id="rId3"/>
          </p:cNvPr>
          <p:cNvSpPr txBox="1"/>
          <p:nvPr/>
        </p:nvSpPr>
        <p:spPr>
          <a:xfrm>
            <a:off x="7596336" y="147653"/>
            <a:ext cx="12857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spc="-150" dirty="0" smtClean="0">
                <a:solidFill>
                  <a:srgbClr val="FF3300"/>
                </a:solidFill>
              </a:rPr>
              <a:t>끊임없는 배움으로 르네상스 </a:t>
            </a:r>
            <a:r>
              <a:rPr lang="en-US" altLang="ko-KR" sz="900" b="1" spc="-150" dirty="0" smtClean="0">
                <a:solidFill>
                  <a:srgbClr val="FF3300"/>
                </a:solidFill>
              </a:rPr>
              <a:t>3</a:t>
            </a:r>
            <a:r>
              <a:rPr lang="ko-KR" altLang="en-US" sz="900" b="1" spc="-150" dirty="0" smtClean="0">
                <a:solidFill>
                  <a:srgbClr val="FF3300"/>
                </a:solidFill>
              </a:rPr>
              <a:t>대 거장이 된 </a:t>
            </a:r>
            <a:r>
              <a:rPr lang="en-US" altLang="ko-KR" sz="900" b="1" spc="-150" dirty="0" smtClean="0">
                <a:solidFill>
                  <a:srgbClr val="FF3300"/>
                </a:solidFill>
              </a:rPr>
              <a:t>'</a:t>
            </a:r>
            <a:r>
              <a:rPr lang="ko-KR" altLang="en-US" sz="900" b="1" spc="-150" dirty="0" err="1" smtClean="0">
                <a:solidFill>
                  <a:srgbClr val="FF3300"/>
                </a:solidFill>
              </a:rPr>
              <a:t>라파엘로</a:t>
            </a:r>
            <a:r>
              <a:rPr lang="ko-KR" altLang="en-US" sz="900" b="1" spc="-150" dirty="0" smtClean="0">
                <a:solidFill>
                  <a:srgbClr val="FF3300"/>
                </a:solidFill>
              </a:rPr>
              <a:t> </a:t>
            </a:r>
            <a:r>
              <a:rPr lang="ko-KR" altLang="en-US" sz="900" b="1" spc="-150" dirty="0" err="1" smtClean="0">
                <a:solidFill>
                  <a:srgbClr val="FF3300"/>
                </a:solidFill>
              </a:rPr>
              <a:t>산치오</a:t>
            </a:r>
            <a:r>
              <a:rPr lang="en-US" altLang="ko-KR" sz="900" b="1" spc="-150" dirty="0" smtClean="0">
                <a:solidFill>
                  <a:srgbClr val="FF3300"/>
                </a:solidFill>
              </a:rPr>
              <a:t>'</a:t>
            </a:r>
            <a:endParaRPr lang="ko-KR" altLang="en-US" sz="900" b="1" spc="-150" dirty="0">
              <a:solidFill>
                <a:srgbClr val="FF3300"/>
              </a:solidFill>
            </a:endParaRPr>
          </a:p>
        </p:txBody>
      </p:sp>
      <p:pic>
        <p:nvPicPr>
          <p:cNvPr id="8" name="그림 7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err="1" smtClean="0">
                <a:solidFill>
                  <a:schemeClr val="accent6">
                    <a:lumMod val="50000"/>
                  </a:schemeClr>
                </a:solidFill>
              </a:rPr>
              <a:t>프리마베라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(1477~1482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Picture 3" descr="D:\Choihaitnim\1. 미술\##2019 교수학습지원자료\보드게임\##카드게임 활동지\작업중\(넘어감)르네상스-가로세로퍼즐\카드게임 추가활동지 샘플_르네상스-가로세로퍼즐_이미지\1543409158632122-Botticelli-primavera-int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522958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12160" y="2169244"/>
            <a:ext cx="2736304" cy="16414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이탈리아어로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‘봄’을 뜻하며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보티첼리가 </a:t>
            </a:r>
            <a:r>
              <a:rPr lang="ko-KR" altLang="en-US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메디치가의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pc="-100" dirty="0" err="1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카스텔로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별장을 장식하기 위해 그린 것으로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추정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090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4103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비너스의 탄생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(1485</a:t>
            </a:r>
            <a:r>
              <a:rPr lang="ko-KR" altLang="en-US" sz="2000" b="1" spc="-100" dirty="0" smtClean="0">
                <a:solidFill>
                  <a:schemeClr val="accent6">
                    <a:lumMod val="50000"/>
                  </a:schemeClr>
                </a:solidFill>
              </a:rPr>
              <a:t>년경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60" y="2169244"/>
            <a:ext cx="273630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사랑과 미의 여신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베누스가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성숙한 여인의 모습으로 바다에서 탄생하는 내용을 묘사한 작품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비현실적인 </a:t>
            </a:r>
            <a:r>
              <a:rPr lang="ko-KR" altLang="en-US" spc="-100" dirty="0" err="1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베누스의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형태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→ 작품의 미 강조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2050" name="Picture 2" descr="C:\Users\PC\Desktop\!!!0214미술사카드인쇄용PDF\미술 사조 카드 교체작품_2차 시안\4-1. 르네상스 보티첼리 비너스의 탄생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5085566" cy="319437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39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다빈치</a:t>
            </a:r>
            <a:r>
              <a:rPr lang="en-US" altLang="ko-KR" sz="2200" b="1" spc="-100" dirty="0">
                <a:solidFill>
                  <a:schemeClr val="accent6">
                    <a:lumMod val="50000"/>
                  </a:schemeClr>
                </a:solidFill>
              </a:rPr>
              <a:t>(da Vinci/1452~1519</a:t>
            </a:r>
            <a:r>
              <a:rPr lang="ko-KR" altLang="en-US" sz="2200" b="1" spc="-100" dirty="0">
                <a:solidFill>
                  <a:schemeClr val="accent6">
                    <a:lumMod val="50000"/>
                  </a:schemeClr>
                </a:solidFill>
              </a:rPr>
              <a:t>년</a:t>
            </a:r>
            <a:r>
              <a:rPr lang="en-US" altLang="ko-KR" sz="22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르네상스를 대표하는 근대적 인간의 전형 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독창적 구도와 분위기 표현 기술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대기 원근법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원거리에서 물체를 둘러싼 공기 표현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창안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 indent="-176213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대표작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: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암굴의 성모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(1483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최후의 </a:t>
            </a:r>
            <a:r>
              <a:rPr lang="ko-KR" altLang="en-US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만찬</a:t>
            </a:r>
            <a:endParaRPr lang="en-US" altLang="ko-KR" sz="2000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176213">
              <a:lnSpc>
                <a:spcPts val="3200"/>
              </a:lnSpc>
            </a:pPr>
            <a:r>
              <a:rPr lang="en-US" altLang="ko-KR" sz="2000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1495~1497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),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모나리자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(1503~1519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년 작</a:t>
            </a:r>
            <a:r>
              <a:rPr lang="en-US" altLang="ko-KR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) </a:t>
            </a:r>
            <a:r>
              <a:rPr lang="ko-KR" altLang="en-US" sz="2000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등</a:t>
            </a:r>
          </a:p>
        </p:txBody>
      </p:sp>
      <p:pic>
        <p:nvPicPr>
          <p:cNvPr id="4098" name="Picture 2" descr="D:\Choihaitnim\1. 미술\##2019 교수학습지원자료\보드게임\##카드게임 활동지\작업중\(넘어감)르네상스-가로세로퍼즐\카드게임 추가활동지 샘플_르네상스-가로세로퍼즐_이미지\afdbwer12e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3053022"/>
            <a:ext cx="3131840" cy="381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모서리가 둥근 직사각형 4">
            <a:hlinkClick r:id="rId3"/>
          </p:cNvPr>
          <p:cNvSpPr/>
          <p:nvPr/>
        </p:nvSpPr>
        <p:spPr>
          <a:xfrm>
            <a:off x="6948264" y="116632"/>
            <a:ext cx="1933800" cy="538852"/>
          </a:xfrm>
          <a:prstGeom prst="roundRect">
            <a:avLst/>
          </a:prstGeom>
          <a:solidFill>
            <a:srgbClr val="E1F2CE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>
            <a:hlinkClick r:id="rId3"/>
          </p:cNvPr>
          <p:cNvSpPr txBox="1"/>
          <p:nvPr/>
        </p:nvSpPr>
        <p:spPr>
          <a:xfrm>
            <a:off x="7596336" y="188640"/>
            <a:ext cx="128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spc="-150" dirty="0">
                <a:solidFill>
                  <a:srgbClr val="FF3300"/>
                </a:solidFill>
              </a:rPr>
              <a:t>레오나르도 다 </a:t>
            </a:r>
            <a:r>
              <a:rPr lang="ko-KR" altLang="en-US" sz="900" b="1" spc="-150" dirty="0" err="1">
                <a:solidFill>
                  <a:srgbClr val="FF3300"/>
                </a:solidFill>
              </a:rPr>
              <a:t>빈치의</a:t>
            </a:r>
            <a:r>
              <a:rPr lang="ko-KR" altLang="en-US" sz="900" b="1" spc="-150" dirty="0">
                <a:solidFill>
                  <a:srgbClr val="FF3300"/>
                </a:solidFill>
              </a:rPr>
              <a:t> </a:t>
            </a:r>
            <a:endParaRPr lang="en-US" altLang="ko-KR" sz="900" b="1" spc="-150" dirty="0" smtClean="0">
              <a:solidFill>
                <a:srgbClr val="FF3300"/>
              </a:solidFill>
            </a:endParaRPr>
          </a:p>
          <a:p>
            <a:r>
              <a:rPr lang="ko-KR" altLang="en-US" sz="900" b="1" spc="-150" dirty="0" smtClean="0">
                <a:solidFill>
                  <a:srgbClr val="FF3300"/>
                </a:solidFill>
              </a:rPr>
              <a:t>생애와 </a:t>
            </a:r>
            <a:r>
              <a:rPr lang="ko-KR" altLang="en-US" sz="900" b="1" spc="-150" dirty="0">
                <a:solidFill>
                  <a:srgbClr val="FF3300"/>
                </a:solidFill>
              </a:rPr>
              <a:t>작품</a:t>
            </a:r>
          </a:p>
        </p:txBody>
      </p:sp>
      <p:pic>
        <p:nvPicPr>
          <p:cNvPr id="7" name="그림 6" descr="youtube.png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72" y="121476"/>
            <a:ext cx="576064" cy="5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최후의 만찬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(1495~1497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5589240"/>
            <a:ext cx="806489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가톨릭 성경에 등장하는 예수와 </a:t>
            </a:r>
            <a:r>
              <a:rPr lang="en-US" altLang="ko-KR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12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사도의 최후의 만찬 묘사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근경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중경</a:t>
            </a:r>
            <a:r>
              <a:rPr lang="en-US" altLang="ko-KR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,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원경이 확연하게 구분되는 </a:t>
            </a: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완전한 </a:t>
            </a:r>
            <a:r>
              <a:rPr lang="ko-KR" altLang="en-US" spc="-100" dirty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원근법이 표현된 그림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5122" name="Picture 2" descr="C:\Users\PC\Desktop\!!!0214미술사카드인쇄용PDF\미술사 연대기 카드 교체작품_2차 시안\20. 다빈치 최후의 만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3"/>
            <a:ext cx="5666574" cy="319437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16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제목 1"/>
          <p:cNvSpPr>
            <a:spLocks noGrp="1"/>
          </p:cNvSpPr>
          <p:nvPr>
            <p:ph type="ctrTitle"/>
          </p:nvPr>
        </p:nvSpPr>
        <p:spPr>
          <a:xfrm>
            <a:off x="1331640" y="491431"/>
            <a:ext cx="6480720" cy="633313"/>
          </a:xfrm>
        </p:spPr>
        <p:txBody>
          <a:bodyPr/>
          <a:lstStyle/>
          <a:p>
            <a:r>
              <a:rPr lang="en-US" altLang="ko-KR" dirty="0"/>
              <a:t>2</a:t>
            </a:r>
            <a:r>
              <a:rPr lang="en-US" altLang="ko-KR" dirty="0" smtClean="0"/>
              <a:t>. </a:t>
            </a:r>
            <a:r>
              <a:rPr lang="ko-KR" altLang="en-US" dirty="0" smtClean="0"/>
              <a:t>대표적인 작가와 </a:t>
            </a:r>
            <a:r>
              <a:rPr lang="ko-KR" altLang="en-US" dirty="0"/>
              <a:t>작품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6866" y="1639860"/>
            <a:ext cx="7445574" cy="363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200"/>
              </a:lnSpc>
            </a:pP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모나리자</a:t>
            </a:r>
            <a:r>
              <a:rPr lang="en-US" altLang="ko-KR" sz="2000" b="1" spc="-100" dirty="0">
                <a:solidFill>
                  <a:schemeClr val="accent6">
                    <a:lumMod val="50000"/>
                  </a:schemeClr>
                </a:solidFill>
              </a:rPr>
              <a:t>(1503~1519</a:t>
            </a:r>
            <a:r>
              <a:rPr lang="ko-KR" altLang="en-US" sz="2000" b="1" spc="-100" dirty="0">
                <a:solidFill>
                  <a:schemeClr val="accent6">
                    <a:lumMod val="50000"/>
                  </a:schemeClr>
                </a:solidFill>
              </a:rPr>
              <a:t>년 작</a:t>
            </a:r>
            <a:r>
              <a:rPr lang="en-US" altLang="ko-KR" sz="2000" b="1" spc="-100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en-US" altLang="ko-KR" sz="2200" b="1" spc="-100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3968" y="2269902"/>
            <a:ext cx="374441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92075" indent="-92075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희미하게 미소 짓고 있는 여인의 초상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  <a:p>
            <a:pPr marL="88900" indent="-88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ko-KR" altLang="en-US" spc="-100" dirty="0" smtClean="0">
                <a:latin typeface="함초롬바탕" panose="02030504000101010101" pitchFamily="18" charset="-127"/>
                <a:ea typeface="함초롬바탕" panose="02030504000101010101" pitchFamily="18" charset="-127"/>
                <a:cs typeface="함초롬바탕" panose="02030504000101010101" pitchFamily="18" charset="-127"/>
              </a:rPr>
              <a:t>공기 원근법을 사용하여 뒤로 갈 수록 엷은 안개가 덮인 듯한 표현</a:t>
            </a:r>
            <a:endParaRPr lang="en-US" altLang="ko-KR" spc="-100" dirty="0" smtClean="0">
              <a:latin typeface="함초롬바탕" panose="02030504000101010101" pitchFamily="18" charset="-127"/>
              <a:ea typeface="함초롬바탕" panose="02030504000101010101" pitchFamily="18" charset="-127"/>
              <a:cs typeface="함초롬바탕" panose="02030504000101010101" pitchFamily="18" charset="-127"/>
            </a:endParaRPr>
          </a:p>
        </p:txBody>
      </p:sp>
      <p:pic>
        <p:nvPicPr>
          <p:cNvPr id="6147" name="Picture 3" descr="C:\Users\PC\Desktop\!!!0214미술사카드인쇄용PDF\미술 사조 카드 교체작품_2차 시안\4-3. 르네상스 다빈치 모나리자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04235"/>
            <a:ext cx="2736304" cy="4077093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8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980</Words>
  <Application>Microsoft Office PowerPoint</Application>
  <PresentationFormat>화면 슬라이드 쇼(4:3)</PresentationFormat>
  <Paragraphs>148</Paragraphs>
  <Slides>25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25</vt:i4>
      </vt:variant>
    </vt:vector>
  </HeadingPairs>
  <TitlesOfParts>
    <vt:vector size="26" baseType="lpstr">
      <vt:lpstr>Office 테마</vt:lpstr>
      <vt:lpstr>그리스와 로마 문화의 부활</vt:lpstr>
      <vt:lpstr>차례</vt:lpstr>
      <vt:lpstr>1. 르네상스 미술의 특징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2. 대표적인 작가와 작품</vt:lpstr>
      <vt:lpstr>3. 자투리 퀴즈</vt:lpstr>
      <vt:lpstr>3. 자투리 퀴즈</vt:lpstr>
      <vt:lpstr>3. 자투리 퀴즈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PC</dc:creator>
  <cp:lastModifiedBy>PC</cp:lastModifiedBy>
  <cp:revision>297</cp:revision>
  <dcterms:created xsi:type="dcterms:W3CDTF">2018-12-12T00:52:59Z</dcterms:created>
  <dcterms:modified xsi:type="dcterms:W3CDTF">2019-03-27T05:20:18Z</dcterms:modified>
</cp:coreProperties>
</file>